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fr-FR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Chirurgie du péricarde en Afrique: etat des lieux, nouveaux défis et perspectives</a:t>
            </a:r>
            <a:endParaRPr lang="fr-FR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en-US"/>
              <a:t>SOCARB 2021</a:t>
            </a:r>
            <a:endParaRPr lang="fr-FR" altLang="en-US"/>
          </a:p>
          <a:p>
            <a:r>
              <a:rPr lang="fr-FR" altLang="en-US"/>
              <a:t>Amadou Gabriel Ciss</a:t>
            </a:r>
            <a:endParaRPr lang="fr-FR" altLang="en-US"/>
          </a:p>
          <a:p>
            <a:r>
              <a:rPr lang="fr-FR" altLang="en-US"/>
              <a:t>CHNU Fann-centre cardio Pédiatrique Cuomo Dakar</a:t>
            </a:r>
            <a:endParaRPr lang="fr-F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fr-FR" altLang="en-US" b="1" dirty="0">
                <a:sym typeface="+mn-ea"/>
              </a:rPr>
            </a:b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sz="4000" b="1" dirty="0">
                <a:sym typeface="+mn-ea"/>
              </a:rPr>
              <a:t>Péricardites aigues liquidiennes: bases du drainage</a:t>
            </a:r>
            <a:br>
              <a:rPr lang="fr-FR" altLang="en-US" sz="4000">
                <a:sym typeface="+mn-ea"/>
              </a:rPr>
            </a:br>
            <a:br>
              <a:rPr lang="fr-FR" altLang="en-US">
                <a:sym typeface="+mn-ea"/>
              </a:rPr>
            </a:b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800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Rapports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r>
              <a:rPr lang="fr-FR" sz="280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Présternaux et paroi latérale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r>
              <a:rPr lang="fr-FR" sz="280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Sterno-costal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r>
              <a:rPr lang="fr-FR" sz="280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Rétrosternaux</a:t>
            </a:r>
            <a:endParaRPr lang="fr-FR" sz="2800" b="1" kern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80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Vue postérieure du sternum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r>
              <a:rPr lang="fr-FR" sz="280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Fente de Marfan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r>
              <a:rPr lang="fr-FR" sz="280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Fente de Larrey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None/>
              <a:defRPr/>
            </a:pP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Char char="–"/>
              <a:defRPr/>
            </a:pP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endParaRPr lang="en-US"/>
          </a:p>
        </p:txBody>
      </p:sp>
      <p:pic>
        <p:nvPicPr>
          <p:cNvPr id="8196" name="Picture 7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7216140" y="1825625"/>
            <a:ext cx="23094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9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25635" y="1825625"/>
            <a:ext cx="266573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DRAINAGE PAR VOIE SOUS XYPHOIDIENNE</a:t>
            </a:r>
            <a:r>
              <a:rPr kumimoji="0" lang="fr-FR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kumimoji="0" lang="fr-FR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 Dieng, Ciss AG Afr.Ann Thorac.Cardiovasc.Surg.2011 ;6(1)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Matériels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Drain 18 à 28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Poche de collection  (poche à urines avec vlave de Heimlich, bocal de redon, pleurevac)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2 faraboeufs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Ecarteur orthostatique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2  pinces de kelly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2 pinces de kochers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Lame de bistouri 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Fils résorbable et non  résorbable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21175"/>
          </a:xfrm>
        </p:spPr>
        <p:txBody>
          <a:bodyPr>
            <a:normAutofit/>
          </a:bodyPr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i</a:t>
            </a:r>
            <a:r>
              <a:rPr lang="fr-FR" sz="2000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nstallation</a:t>
            </a: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</a:t>
            </a: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Décubitus dorsal ou position ½ assise </a:t>
            </a: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</a:t>
            </a: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Champage large exposant thorax et portion sus </a:t>
            </a: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ombilicale de l’abdomen</a:t>
            </a: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Anesthésie</a:t>
            </a: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</a:t>
            </a: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AL infiltration de la région xiphoïdienne</a:t>
            </a:r>
            <a:endParaRPr lang="fr-FR" sz="2000" kern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    AG au masque laryngé</a:t>
            </a:r>
            <a:endParaRPr lang="fr-FR" sz="2000" kern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sz="2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    2 grosses voies veineuses de remplissage</a:t>
            </a:r>
            <a:endParaRPr lang="fr-FR" sz="2000" kern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fr-FR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br>
              <a:rPr lang="en-US"/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0000"/>
          </a:bodyPr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Technique de Jabouley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Incision  4 – 6 cm allant de la 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base de l’appendice xiphoïde à 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3 cm au delà de la pointe.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Pénètre dans l’espace 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décollable sous-péritoneal 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Dissection du plan retro-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	sternale aux ciseaux et au doigts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15364" name="Picture 7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921500" y="1943735"/>
            <a:ext cx="36823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Mise en place d’écarteur orthostatique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Poursuite de la dissection dans l’interstice sterno-costal (fente de Larey) Ponction exploratrice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Traction sur le péricarde par 2 pinces de kocher</a:t>
            </a:r>
            <a:endParaRPr lang="fr-FR" b="1" kern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Ponction liquide: cyto-chimie-bacteriologie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Biopsie 2 cm2 de péricarde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22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Aspiration </a:t>
            </a:r>
            <a:r>
              <a:rPr lang="fr-FR" sz="222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continue douce en collaboration avec l’anesthésiste pour le remplissage </a:t>
            </a:r>
            <a:endParaRPr lang="fr-FR" sz="2220" b="1" kern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22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exploration au doigt et toilette au SSI Tiède</a:t>
            </a: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22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Mise en place drain  puis aspiration </a:t>
            </a: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22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Fermeture plan par plan</a:t>
            </a: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22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Avantages: urgences sous AL en position ½ assise</a:t>
            </a: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220" b="1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Inconvénient: visibilité péricarde nulle,biopsie limitée a l’aveugle</a:t>
            </a:r>
            <a:endParaRPr kumimoji="0" lang="fr-FR" sz="222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br>
              <a:rPr lang="en-US"/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20000"/>
          </a:bodyPr>
          <a:p>
            <a:r>
              <a:rPr lang="fr-FR" sz="2000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Technique de Larey-Fèvre</a:t>
            </a:r>
            <a:endParaRPr lang="fr-FR" sz="2000" b="1" kern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0" indent="0">
              <a:buNone/>
            </a:pPr>
            <a:endParaRPr kumimoji="0" lang="fr-FR" sz="2000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r>
              <a:rPr lang="fr-FR" sz="2000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Technique d’Ollier</a:t>
            </a:r>
            <a:endParaRPr lang="fr-FR" sz="2000" b="1" kern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0" indent="0">
              <a:buNone/>
            </a:pPr>
            <a:endParaRPr kumimoji="0" lang="fr-FR" sz="2000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r>
              <a:rPr lang="fr-FR" sz="2000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Technique de délorme et Mignon</a:t>
            </a:r>
            <a:endParaRPr lang="fr-FR" sz="2000" b="1" kern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0" indent="0">
              <a:buNone/>
            </a:pPr>
            <a:endParaRPr lang="fr-FR" sz="2000" b="1" kern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r>
              <a:rPr lang="fr-FR" sz="2000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Dérivation péricardo péritonéale à la pince automatique</a:t>
            </a:r>
            <a:endParaRPr lang="fr-FR" sz="2000" b="1" kern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0" indent="0">
              <a:buNone/>
            </a:pPr>
            <a:endParaRPr lang="fr-FR" sz="2000" b="1" kern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r>
              <a:rPr lang="fr-FR" sz="2000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Fenetre pleuro péricardique</a:t>
            </a:r>
            <a:endParaRPr lang="fr-FR" sz="2000" b="1" kern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pPr marL="0" indent="0">
              <a:buNone/>
            </a:pPr>
            <a:endParaRPr lang="fr-FR" sz="2000" b="1" kern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sym typeface="+mn-ea"/>
            </a:endParaRPr>
          </a:p>
          <a:p>
            <a:r>
              <a:rPr lang="fr-FR" sz="2000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péricardoscopie  Retro-xyphoidienne </a:t>
            </a:r>
            <a:endParaRPr kumimoji="0" lang="fr-FR" sz="2000" b="1" i="0" u="none" strike="noStrike" kern="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8436" name="Picture 8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921500" y="1691640"/>
            <a:ext cx="404304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   Drainage percutané échoguidé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lang="en-US"/>
          </a:p>
        </p:txBody>
      </p:sp>
      <p:pic>
        <p:nvPicPr>
          <p:cNvPr id="30724" name="Picture 5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8949690" y="1771015"/>
            <a:ext cx="324294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90" y="1770380"/>
            <a:ext cx="3048000" cy="30537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dirty="0">
                <a:sym typeface="+mn-ea"/>
              </a:rPr>
              <a:t>Péricardites chroniques constrictives</a:t>
            </a:r>
            <a:endParaRPr lang="fr-FR" altLang="en-US" dirty="0">
              <a:sym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r>
              <a:rPr lang="fr-FR" altLang="en-US"/>
              <a:t>Fibrose</a:t>
            </a:r>
            <a:endParaRPr lang="fr-FR" altLang="en-US"/>
          </a:p>
          <a:p>
            <a:r>
              <a:rPr lang="fr-FR" altLang="en-US"/>
              <a:t>Epaississement</a:t>
            </a:r>
            <a:endParaRPr lang="fr-FR" altLang="en-US"/>
          </a:p>
          <a:p>
            <a:r>
              <a:rPr lang="fr-FR" altLang="en-US"/>
              <a:t>Calcifications </a:t>
            </a:r>
            <a:r>
              <a:rPr lang="fr-FR" altLang="en-US" b="1"/>
              <a:t>Panzer heart</a:t>
            </a:r>
            <a:endParaRPr lang="fr-FR" altLang="en-US" b="1"/>
          </a:p>
          <a:p>
            <a:r>
              <a:rPr lang="fr-FR" altLang="en-US" b="1" u="sng"/>
              <a:t>Etiologies</a:t>
            </a:r>
            <a:endParaRPr lang="fr-FR" altLang="en-US"/>
          </a:p>
          <a:p>
            <a:pPr marL="0" indent="0">
              <a:buNone/>
            </a:pPr>
            <a:r>
              <a:rPr lang="fr-FR" altLang="en-US"/>
              <a:t>- infectieuse </a:t>
            </a:r>
            <a:r>
              <a:rPr lang="fr-FR" altLang="en-US" b="1"/>
              <a:t>tuberculose (72%)</a:t>
            </a:r>
            <a:r>
              <a:rPr lang="fr-FR" altLang="en-US"/>
              <a:t> </a:t>
            </a:r>
            <a:r>
              <a:rPr lang="fr-FR" altLang="en-US" b="1"/>
              <a:t>[</a:t>
            </a:r>
            <a:r>
              <a:rPr lang="fr-FR" altLang="en-US" b="1">
                <a:sym typeface="+mn-ea"/>
              </a:rPr>
              <a:t>Indications et résultats de la chirurgie de la    PCC à Dakar </a:t>
            </a:r>
            <a:r>
              <a:rPr lang="en-US" b="1">
                <a:sym typeface="+mn-ea"/>
              </a:rPr>
              <a:t>Ciss AG. et al. / Journal Africain de Chirurgie  2011;1(3):139-142</a:t>
            </a:r>
            <a:r>
              <a:rPr lang="fr-FR" altLang="en-US" b="1">
                <a:sym typeface="+mn-ea"/>
              </a:rPr>
              <a:t>]</a:t>
            </a:r>
            <a:endParaRPr lang="fr-FR" altLang="en-US"/>
          </a:p>
          <a:p>
            <a:pPr marL="0" indent="0">
              <a:buNone/>
            </a:pPr>
            <a:r>
              <a:rPr lang="fr-FR" altLang="en-US"/>
              <a:t>- post radiques</a:t>
            </a:r>
            <a:endParaRPr lang="fr-FR" altLang="en-US"/>
          </a:p>
          <a:p>
            <a:pPr marL="0" indent="0">
              <a:buNone/>
            </a:pPr>
            <a:r>
              <a:rPr lang="fr-FR" altLang="en-US"/>
              <a:t>- postpéricardotomie après chirurgie cardiaque</a:t>
            </a:r>
            <a:endParaRPr lang="fr-FR" altLang="en-US"/>
          </a:p>
          <a:p>
            <a:pPr marL="0" indent="0">
              <a:buNone/>
            </a:pPr>
            <a:r>
              <a:rPr lang="fr-FR" altLang="en-US"/>
              <a:t>- collagénoses ou les constrictions post hémopéricarde</a:t>
            </a:r>
            <a:endParaRPr lang="fr-FR" altLang="en-US"/>
          </a:p>
          <a:p>
            <a:pPr marL="0" indent="0">
              <a:buNone/>
            </a:pPr>
            <a:r>
              <a:rPr lang="fr-FR" altLang="en-US"/>
              <a:t>- Les péricardites idiopathiques (environ 40 % des cas)</a:t>
            </a:r>
            <a:endParaRPr lang="fr-F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br>
              <a:rPr lang="fr-FR" altLang="en-US" b="1" dirty="0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fr-FR" altLang="en-US"/>
              <a:t>Préparation du patient</a:t>
            </a:r>
            <a:endParaRPr lang="fr-FR" altLang="en-US"/>
          </a:p>
          <a:p>
            <a:pPr marL="0" indent="0">
              <a:buNone/>
            </a:pPr>
            <a:endParaRPr lang="fr-FR" altLang="en-US"/>
          </a:p>
          <a:p>
            <a:r>
              <a:rPr lang="fr-FR" altLang="en-US"/>
              <a:t>Traitement médical optimal</a:t>
            </a:r>
            <a:endParaRPr lang="fr-FR" altLang="en-US"/>
          </a:p>
          <a:p>
            <a:pPr marL="0" indent="0">
              <a:buNone/>
            </a:pPr>
            <a:endParaRPr lang="fr-FR" altLang="en-US"/>
          </a:p>
          <a:p>
            <a:r>
              <a:rPr lang="fr-FR" altLang="en-US"/>
              <a:t>Echographie cardiaque</a:t>
            </a:r>
            <a:endParaRPr lang="fr-FR" altLang="en-US"/>
          </a:p>
          <a:p>
            <a:pPr marL="0" indent="0">
              <a:buNone/>
            </a:pPr>
            <a:endParaRPr lang="fr-FR" altLang="en-US"/>
          </a:p>
          <a:p>
            <a:r>
              <a:rPr lang="fr-FR" altLang="en-US"/>
              <a:t>Cathétérisme cardiaque:  Les courbes ventriculaires droite et gauche montrent un dip-plateau associant un creux protodiastolique et un plateau télédiastolique </a:t>
            </a:r>
            <a:endParaRPr lang="fr-F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>
                <a:sym typeface="+mn-ea"/>
              </a:rPr>
              <a:t>Introduction</a:t>
            </a:r>
            <a:br>
              <a:rPr lang="fr-FR" alt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fr-FR" altLang="en-US" b="1" u="sng"/>
              <a:t>Définition</a:t>
            </a:r>
            <a:endParaRPr lang="fr-FR" altLang="en-US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/>
              <a:t>Ensemble des affections inflammatoires de l’enveloppe séreuse du cœur que constitue le péricarde.</a:t>
            </a:r>
            <a:endParaRPr lang="fr-FR" altLang="en-US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/>
              <a:t>Prise en charge chirurgicale</a:t>
            </a:r>
            <a:endParaRPr lang="fr-FR" altLang="en-US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/>
              <a:t>La pathologie péricardique est  le parent pauvre de la cardiologie, derrière les affections « nobles » coronaires, myocardiques et valvulaires </a:t>
            </a:r>
            <a:endParaRPr lang="fr-FR" altLang="en-US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/>
              <a:t>2 à 3 % des admissions d’un service hospitalier.</a:t>
            </a:r>
            <a:endParaRPr lang="fr-F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br>
              <a:rPr lang="fr-FR" altLang="en-US" b="1" dirty="0">
                <a:sym typeface="+mn-ea"/>
              </a:rPr>
            </a:b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fr-FR" altLang="en-US" u="sng"/>
              <a:t>Radiographies du thorax</a:t>
            </a:r>
            <a:endParaRPr lang="fr-FR" altLang="en-US" u="sng"/>
          </a:p>
          <a:p>
            <a:pPr marL="0" indent="0">
              <a:buNone/>
            </a:pPr>
            <a:r>
              <a:rPr lang="fr-FR" altLang="en-US"/>
              <a:t>- petit coeur en goutte </a:t>
            </a:r>
            <a:endParaRPr lang="fr-FR" altLang="en-US"/>
          </a:p>
          <a:p>
            <a:pPr marL="0" indent="0">
              <a:buNone/>
            </a:pPr>
            <a:r>
              <a:rPr lang="fr-FR" altLang="en-US"/>
              <a:t>- calcificifications du péricarde</a:t>
            </a:r>
            <a:endParaRPr lang="fr-FR" altLang="en-US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u="sng"/>
              <a:t>scanner</a:t>
            </a:r>
            <a:endParaRPr lang="fr-FR" altLang="en-US" u="sng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/>
              <a:t> </a:t>
            </a:r>
            <a:endParaRPr lang="fr-FR" alt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26885" y="1378585"/>
            <a:ext cx="4028440" cy="5478780"/>
          </a:xfrm>
          <a:prstGeom prst="rect">
            <a:avLst/>
          </a:prstGeom>
        </p:spPr>
      </p:pic>
      <p:pic>
        <p:nvPicPr>
          <p:cNvPr id="3" name="Image 13" descr="2016-04-26 20"/>
          <p:cNvPicPr>
            <a:picLocks noChangeAspect="1"/>
          </p:cNvPicPr>
          <p:nvPr/>
        </p:nvPicPr>
        <p:blipFill>
          <a:blip r:embed="rId2"/>
          <a:srcRect l="5266" t="37721" r="2344" b="23798"/>
          <a:stretch>
            <a:fillRect/>
          </a:stretch>
        </p:blipFill>
        <p:spPr>
          <a:xfrm>
            <a:off x="506730" y="3839210"/>
            <a:ext cx="5513705" cy="2840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fr-FR" altLang="en-US" b="1"/>
              <a:t>Conditionnement anesthésique</a:t>
            </a:r>
            <a:r>
              <a:rPr lang="fr-FR" altLang="en-US"/>
              <a:t>: </a:t>
            </a:r>
            <a:endParaRPr lang="fr-FR" altLang="en-US"/>
          </a:p>
          <a:p>
            <a:pPr marL="0" indent="0">
              <a:buNone/>
            </a:pPr>
            <a:r>
              <a:rPr lang="fr-FR" altLang="en-US"/>
              <a:t>   voies veineuse centrale et artérielle, SU, SNG.</a:t>
            </a:r>
            <a:endParaRPr lang="fr-FR" altLang="en-US"/>
          </a:p>
          <a:p>
            <a:r>
              <a:rPr lang="fr-FR" altLang="en-US" b="1"/>
              <a:t>Voies d’abord</a:t>
            </a:r>
            <a:r>
              <a:rPr lang="fr-FR" altLang="en-US"/>
              <a:t>: sternotomie mediane, rarement une thoracotomie et exceptionellement un Clamshield</a:t>
            </a:r>
            <a:endParaRPr lang="fr-FR" altLang="en-US"/>
          </a:p>
          <a:p>
            <a:r>
              <a:rPr lang="fr-FR" altLang="en-US"/>
              <a:t>rarement </a:t>
            </a:r>
            <a:r>
              <a:rPr lang="fr-FR" altLang="en-US" b="1"/>
              <a:t>circulation extra corporelle</a:t>
            </a:r>
            <a:r>
              <a:rPr lang="fr-FR" altLang="en-US"/>
              <a:t> (saignement/héparine)</a:t>
            </a:r>
            <a:endParaRPr lang="fr-FR" altLang="en-US"/>
          </a:p>
          <a:p>
            <a:r>
              <a:rPr b="1" dirty="0">
                <a:sym typeface="+mn-ea"/>
              </a:rPr>
              <a:t>CEC </a:t>
            </a:r>
            <a:r>
              <a:rPr dirty="0">
                <a:sym typeface="+mn-ea"/>
              </a:rPr>
              <a:t>doit toujours être prévue, </a:t>
            </a:r>
            <a:endParaRPr dirty="0"/>
          </a:p>
          <a:p>
            <a:r>
              <a:rPr dirty="0">
                <a:sym typeface="+mn-ea"/>
              </a:rPr>
              <a:t>Abord fémoral, de façon à pouvoir canuler.</a:t>
            </a:r>
            <a:endParaRPr dirty="0"/>
          </a:p>
          <a:p>
            <a:r>
              <a:rPr b="1" dirty="0">
                <a:sym typeface="+mn-ea"/>
              </a:rPr>
              <a:t>Un perfusionniste</a:t>
            </a:r>
            <a:r>
              <a:rPr dirty="0">
                <a:sym typeface="+mn-ea"/>
              </a:rPr>
              <a:t> étant disponible dans la salle d'intervention. </a:t>
            </a:r>
            <a:endParaRPr dirty="0"/>
          </a:p>
          <a:p>
            <a:r>
              <a:rPr lang="fr-FR" dirty="0">
                <a:sym typeface="+mn-ea"/>
              </a:rPr>
              <a:t>P</a:t>
            </a:r>
            <a:r>
              <a:rPr dirty="0">
                <a:sym typeface="+mn-ea"/>
              </a:rPr>
              <a:t>alettes </a:t>
            </a:r>
            <a:r>
              <a:rPr lang="fr-FR" dirty="0">
                <a:sym typeface="+mn-ea"/>
              </a:rPr>
              <a:t>externes et internes </a:t>
            </a:r>
            <a:r>
              <a:rPr dirty="0">
                <a:sym typeface="+mn-ea"/>
              </a:rPr>
              <a:t>de déchoquage </a:t>
            </a:r>
            <a:endParaRPr lang="fr-F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br>
              <a:rPr lang="en-US"/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dirty="0">
                <a:sym typeface="+mn-ea"/>
              </a:rPr>
              <a:t>Le sternum est ouvert à la scie électrique. </a:t>
            </a:r>
            <a:endParaRPr dirty="0"/>
          </a:p>
          <a:p>
            <a:r>
              <a:rPr dirty="0">
                <a:sym typeface="+mn-ea"/>
              </a:rPr>
              <a:t>Les deux berges du sternum sont écartées très légèrement après hémostase des tranches osseuses. </a:t>
            </a:r>
            <a:endParaRPr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ym typeface="+mn-ea"/>
              </a:rPr>
              <a:t>Dissection large séparant le péricarde des 2 plevres</a:t>
            </a:r>
            <a:r>
              <a:rPr dirty="0">
                <a:sym typeface="+mn-ea"/>
              </a:rPr>
              <a:t> </a:t>
            </a:r>
            <a:r>
              <a:rPr lang="fr-FR" dirty="0">
                <a:sym typeface="+mn-ea"/>
              </a:rPr>
              <a:t>(faire tomber le coeur)</a:t>
            </a:r>
            <a:endParaRPr lang="fr-FR" dirty="0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ym typeface="+mn-ea"/>
              </a:rPr>
              <a:t>péricardectomie phrénico phrénique</a:t>
            </a:r>
            <a:endParaRPr lang="fr-FR" dirty="0"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13475" y="5808345"/>
            <a:ext cx="56972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ym typeface="+mn-ea"/>
              </a:rPr>
              <a:t>The Panzer Heart: A Surgical Challenge</a:t>
            </a:r>
            <a:endParaRPr lang="en-US"/>
          </a:p>
          <a:p>
            <a:r>
              <a:rPr lang="en-US">
                <a:sym typeface="+mn-ea"/>
              </a:rPr>
              <a:t>Ciss A G</a:t>
            </a:r>
            <a:r>
              <a:rPr lang="fr-FR" altLang="en-US">
                <a:sym typeface="+mn-ea"/>
              </a:rPr>
              <a:t> </a:t>
            </a:r>
            <a:r>
              <a:rPr lang="en-US">
                <a:sym typeface="+mn-ea"/>
              </a:rPr>
              <a:t>Journal of Surgery 2016; 4(6): 126-129</a:t>
            </a:r>
            <a:endParaRPr lang="en-US"/>
          </a:p>
        </p:txBody>
      </p:sp>
      <p:pic>
        <p:nvPicPr>
          <p:cNvPr id="3" name="Image 7" descr="IMG_0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0150" y="1475105"/>
            <a:ext cx="4966335" cy="4120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7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10000"/>
          </a:bodyPr>
          <a:p>
            <a:r>
              <a:rPr dirty="0">
                <a:sym typeface="+mn-ea"/>
              </a:rPr>
              <a:t>Le péricarde est ouvert  en regard de la face antérieure du ventricule droit.</a:t>
            </a:r>
            <a:endParaRPr dirty="0">
              <a:sym typeface="+mn-ea"/>
            </a:endParaRPr>
          </a:p>
          <a:p>
            <a:r>
              <a:rPr dirty="0">
                <a:sym typeface="+mn-ea"/>
              </a:rPr>
              <a:t>Sur la droite, la dissection passe  au-dessus du sillon auriculoventriculaire D, des vaisseaux coronaires , et des parois antérieure et latérale de l‘OD.</a:t>
            </a:r>
            <a:endParaRPr dirty="0"/>
          </a:p>
          <a:p>
            <a:r>
              <a:rPr dirty="0">
                <a:sym typeface="+mn-ea"/>
              </a:rPr>
              <a:t> Le péricarde est ensuite excisé à environ  en avant du nerf phrénique droit . </a:t>
            </a:r>
            <a:endParaRPr dirty="0"/>
          </a:p>
          <a:p>
            <a:r>
              <a:rPr dirty="0">
                <a:sym typeface="+mn-ea"/>
              </a:rPr>
              <a:t>La libération des orifices caves de toute striction doit être parfaitement menée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7051675" y="5935980"/>
            <a:ext cx="43675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The Panzer Heart: A Surgical Challenge</a:t>
            </a:r>
            <a:endParaRPr lang="en-US"/>
          </a:p>
          <a:p>
            <a:r>
              <a:rPr lang="en-US"/>
              <a:t>Ciss A G</a:t>
            </a:r>
            <a:r>
              <a:rPr lang="fr-FR" altLang="en-US"/>
              <a:t> </a:t>
            </a:r>
            <a:r>
              <a:rPr lang="en-US"/>
              <a:t>Journal of Surgery 2016; 4(6): 126-129</a:t>
            </a:r>
            <a:endParaRPr lang="en-US"/>
          </a:p>
        </p:txBody>
      </p:sp>
      <p:pic>
        <p:nvPicPr>
          <p:cNvPr id="1073742851" name="Image 2" descr="IMG_0185"/>
          <p:cNvPicPr>
            <a:picLocks noRot="1" noChangeAspect="1"/>
          </p:cNvPicPr>
          <p:nvPr>
            <p:ph sz="half" idx="2"/>
          </p:nvPr>
        </p:nvPicPr>
        <p:blipFill>
          <a:blip r:embed="rId1"/>
          <a:srcRect l="1726" t="9232"/>
          <a:stretch>
            <a:fillRect/>
          </a:stretch>
        </p:blipFill>
        <p:spPr>
          <a:xfrm rot="31157" flipH="1">
            <a:off x="7189470" y="1845945"/>
            <a:ext cx="4358640" cy="393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dirty="0">
                <a:sym typeface="+mn-ea"/>
              </a:rPr>
              <a:t>Sur la gauche, la dissection passe en avant de la face ant des 2 Vent, puis au-dessus de la paroi latérale du VG. </a:t>
            </a:r>
            <a:endParaRPr dirty="0"/>
          </a:p>
          <a:p>
            <a:r>
              <a:rPr dirty="0">
                <a:sym typeface="+mn-ea"/>
              </a:rPr>
              <a:t>Le péricarde est  excisé à environ 1 cm en avant du nerf phrénique gauche. </a:t>
            </a:r>
            <a:endParaRPr dirty="0"/>
          </a:p>
          <a:p>
            <a:r>
              <a:rPr dirty="0">
                <a:sym typeface="+mn-ea"/>
              </a:rPr>
              <a:t>La dissection est poursuivie en arrière du nerf phrénique gauche, dans le plan situé entre le myocarde et l'épicarde</a:t>
            </a:r>
            <a:endParaRPr dirty="0"/>
          </a:p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20510" y="2085340"/>
            <a:ext cx="5292090" cy="43757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dirty="0">
                <a:sym typeface="+mn-ea"/>
              </a:rPr>
              <a:t>La libération des vx de la base, notamment du tronc de l‘ AP. L'efficacité de cette libération sera contrôlée par la prise peropératoires des pressions.</a:t>
            </a:r>
            <a:endParaRPr dirty="0"/>
          </a:p>
          <a:p>
            <a:endParaRPr dirty="0"/>
          </a:p>
          <a:p>
            <a:r>
              <a:rPr dirty="0">
                <a:sym typeface="+mn-ea"/>
              </a:rPr>
              <a:t>Certaines plaques calcifiées, adhérentes au myocarde, parfois  laissées en place</a:t>
            </a:r>
            <a:endParaRPr lang="en-US"/>
          </a:p>
        </p:txBody>
      </p:sp>
      <p:pic>
        <p:nvPicPr>
          <p:cNvPr id="4" name="Image 4" descr="IMG_0198"/>
          <p:cNvPicPr>
            <a:picLocks noChangeAspect="1"/>
          </p:cNvPicPr>
          <p:nvPr>
            <p:ph sz="half" idx="2"/>
          </p:nvPr>
        </p:nvPicPr>
        <p:blipFill>
          <a:blip r:embed="rId1"/>
          <a:srcRect l="24205" t="13695" r="22655"/>
          <a:stretch>
            <a:fillRect/>
          </a:stretch>
        </p:blipFill>
        <p:spPr>
          <a:xfrm>
            <a:off x="7543165" y="1826260"/>
            <a:ext cx="4422775" cy="4608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br>
              <a:rPr lang="en-US"/>
            </a:b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>
                <a:sym typeface="+mn-ea"/>
              </a:rPr>
              <a:t>Deux  drains sont mis en place au contact du cœur avant la fermeture, l'un en bas et en arrière, l'autre, en haut et en avant</a:t>
            </a:r>
            <a:endParaRPr dirty="0">
              <a:sym typeface="+mn-ea"/>
            </a:endParaRPr>
          </a:p>
          <a:p>
            <a:pPr marL="0" indent="0">
              <a:buNone/>
            </a:pPr>
            <a:endParaRPr dirty="0"/>
          </a:p>
          <a:p>
            <a:r>
              <a:rPr dirty="0">
                <a:sym typeface="+mn-ea"/>
              </a:rPr>
              <a:t> Des électrodes épicardiques auriculaires et ventriculaires, sont mises en place</a:t>
            </a:r>
            <a:endParaRPr dirty="0">
              <a:sym typeface="+mn-ea"/>
            </a:endParaRPr>
          </a:p>
          <a:p>
            <a:pPr marL="0" indent="0">
              <a:buNone/>
            </a:pPr>
            <a:endParaRPr dirty="0"/>
          </a:p>
          <a:p>
            <a:r>
              <a:rPr dirty="0">
                <a:sym typeface="+mn-ea"/>
              </a:rPr>
              <a:t> La fermeture est envisagée après vérification minutieuse de l'hémostase.</a:t>
            </a:r>
            <a:endParaRPr dirty="0"/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fr-FR" sz="2800" dirty="0">
                <a:cs typeface="+mn-lt"/>
                <a:sym typeface="+mn-ea"/>
              </a:rPr>
              <a:t>incidents et risques: chirurgie hémorragique</a:t>
            </a:r>
            <a:endParaRPr sz="2800" dirty="0">
              <a:cs typeface="+mn-lt"/>
              <a:sym typeface="+mn-ea"/>
            </a:endParaRPr>
          </a:p>
          <a:p>
            <a:pPr marL="0" indent="0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sz="2800" b="1" u="sng" dirty="0">
                <a:cs typeface="+mn-lt"/>
                <a:sym typeface="+mn-ea"/>
              </a:rPr>
              <a:t>Les risques</a:t>
            </a:r>
            <a:r>
              <a:rPr sz="2800" b="1" dirty="0">
                <a:cs typeface="+mn-lt"/>
                <a:sym typeface="+mn-ea"/>
              </a:rPr>
              <a:t> :</a:t>
            </a:r>
            <a:r>
              <a:rPr sz="2800" dirty="0">
                <a:cs typeface="+mn-lt"/>
                <a:sym typeface="+mn-ea"/>
              </a:rPr>
              <a:t> </a:t>
            </a:r>
            <a:endParaRPr sz="2800" dirty="0">
              <a:cs typeface="+mn-lt"/>
            </a:endParaRPr>
          </a:p>
          <a:p>
            <a:pPr lvl="1" eaLnBrk="1" hangingPunct="1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sz="2800" dirty="0">
                <a:cs typeface="+mn-lt"/>
                <a:sym typeface="+mn-ea"/>
              </a:rPr>
              <a:t> les artères coronaires</a:t>
            </a:r>
            <a:endParaRPr sz="2800" dirty="0">
              <a:cs typeface="+mn-lt"/>
            </a:endParaRPr>
          </a:p>
          <a:p>
            <a:pPr lvl="1" eaLnBrk="1" hangingPunct="1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sz="2800" dirty="0">
                <a:cs typeface="+mn-lt"/>
                <a:sym typeface="+mn-ea"/>
              </a:rPr>
              <a:t> les nerfs phréniques</a:t>
            </a:r>
            <a:endParaRPr sz="2800" dirty="0">
              <a:cs typeface="+mn-lt"/>
            </a:endParaRPr>
          </a:p>
          <a:p>
            <a:pPr lvl="1" eaLnBrk="1" hangingPunct="1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sz="2800" dirty="0">
                <a:cs typeface="+mn-lt"/>
                <a:sym typeface="+mn-ea"/>
              </a:rPr>
              <a:t> le myocarde</a:t>
            </a:r>
            <a:endParaRPr sz="2800" dirty="0">
              <a:cs typeface="+mn-lt"/>
            </a:endParaRPr>
          </a:p>
          <a:p>
            <a:pPr marL="0" indent="0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sz="2800" b="1" u="sng" dirty="0">
                <a:cs typeface="+mn-lt"/>
                <a:sym typeface="+mn-ea"/>
              </a:rPr>
              <a:t>Les difficultés</a:t>
            </a:r>
            <a:r>
              <a:rPr sz="2800" b="1" dirty="0">
                <a:cs typeface="+mn-lt"/>
                <a:sym typeface="+mn-ea"/>
              </a:rPr>
              <a:t> :</a:t>
            </a:r>
            <a:endParaRPr sz="2800" b="1" dirty="0">
              <a:cs typeface="+mn-lt"/>
            </a:endParaRPr>
          </a:p>
          <a:p>
            <a:pPr lvl="1" eaLnBrk="1" hangingPunct="1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sz="2800" dirty="0">
                <a:cs typeface="+mn-lt"/>
                <a:sym typeface="+mn-ea"/>
              </a:rPr>
              <a:t> l’inflammation</a:t>
            </a:r>
            <a:endParaRPr sz="2800" dirty="0">
              <a:cs typeface="+mn-lt"/>
            </a:endParaRPr>
          </a:p>
          <a:p>
            <a:pPr lvl="1" eaLnBrk="1" hangingPunct="1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sz="2800" dirty="0">
                <a:cs typeface="+mn-lt"/>
                <a:sym typeface="+mn-ea"/>
              </a:rPr>
              <a:t> l’épicardite</a:t>
            </a:r>
            <a:endParaRPr sz="2800" dirty="0">
              <a:cs typeface="+mn-lt"/>
            </a:endParaRPr>
          </a:p>
          <a:p>
            <a:pPr lvl="1" eaLnBrk="1" hangingPunct="1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sz="2800" dirty="0">
                <a:cs typeface="+mn-lt"/>
                <a:sym typeface="+mn-ea"/>
              </a:rPr>
              <a:t>les calcifications</a:t>
            </a:r>
            <a:endParaRPr lang="en-US">
              <a:cs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chroniques constrictives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 b="1" u="sng"/>
              <a:t>Résultats</a:t>
            </a:r>
            <a:r>
              <a:rPr lang="en-US"/>
              <a:t> </a:t>
            </a:r>
            <a:endParaRPr lang="en-US"/>
          </a:p>
          <a:p>
            <a:r>
              <a:rPr lang="fr-FR" altLang="en-US"/>
              <a:t>M</a:t>
            </a:r>
            <a:r>
              <a:rPr lang="en-US"/>
              <a:t>ortalité post opératoire était de 6,25% (2 décès sur 32)</a:t>
            </a:r>
            <a:endParaRPr lang="en-US"/>
          </a:p>
          <a:p>
            <a:pPr marL="0" indent="0">
              <a:buNone/>
            </a:pPr>
            <a:r>
              <a:rPr lang="en-US"/>
              <a:t> </a:t>
            </a:r>
            <a:endParaRPr lang="en-US"/>
          </a:p>
          <a:p>
            <a:r>
              <a:rPr lang="fr-FR" altLang="en-US"/>
              <a:t>M</a:t>
            </a:r>
            <a:r>
              <a:rPr lang="en-US"/>
              <a:t>orbidité était plaies de l’oreillette droite (12,5%) réparées 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paralysie phrénique partielle (3%) 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Après un suivi moyen de 5 ans, 75% des patients(24) </a:t>
            </a:r>
            <a:r>
              <a:rPr lang="fr-FR" altLang="en-US"/>
              <a:t>asymptomatiques</a:t>
            </a:r>
            <a:r>
              <a:rPr lang="en-US"/>
              <a:t> et 6,25% des patients </a:t>
            </a:r>
            <a:r>
              <a:rPr lang="fr-FR" altLang="en-US"/>
              <a:t>avaient des symptomes mineurs</a:t>
            </a:r>
            <a:endParaRPr lang="fr-F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 b="1" u="sng"/>
              <a:t>Conclusion</a:t>
            </a:r>
            <a:endParaRPr lang="fr-FR" altLang="en-US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fr-FR" dirty="0">
                <a:sym typeface="+mn-ea"/>
              </a:rPr>
              <a:t>Chirurgie difficile dans les Péricardites chroniques constrictives</a:t>
            </a:r>
            <a:endParaRPr lang="fr-FR" dirty="0">
              <a:sym typeface="+mn-ea"/>
            </a:endParaRPr>
          </a:p>
          <a:p>
            <a:pPr marL="0" indent="0">
              <a:buNone/>
            </a:pPr>
            <a:endParaRPr dirty="0">
              <a:sym typeface="+mn-ea"/>
            </a:endParaRPr>
          </a:p>
          <a:p>
            <a:r>
              <a:rPr dirty="0">
                <a:sym typeface="+mn-ea"/>
              </a:rPr>
              <a:t>Drainage  péricardique efficace des péricardiques aigues </a:t>
            </a:r>
            <a:endParaRPr dirty="0"/>
          </a:p>
          <a:p>
            <a:pPr>
              <a:buNone/>
            </a:pPr>
            <a:endParaRPr dirty="0"/>
          </a:p>
          <a:p>
            <a:r>
              <a:rPr dirty="0">
                <a:sym typeface="+mn-ea"/>
              </a:rPr>
              <a:t>Recherche étiologique </a:t>
            </a:r>
            <a:r>
              <a:rPr lang="fr-FR" dirty="0">
                <a:sym typeface="+mn-ea"/>
              </a:rPr>
              <a:t>(cyto-chimie-bactério et anapath)</a:t>
            </a:r>
            <a:endParaRPr lang="fr-FR" dirty="0">
              <a:sym typeface="+mn-ea"/>
            </a:endParaRPr>
          </a:p>
          <a:p>
            <a:pPr marL="0" indent="0">
              <a:buNone/>
            </a:pPr>
            <a:endParaRPr lang="fr-FR" dirty="0">
              <a:sym typeface="+mn-ea"/>
            </a:endParaRPr>
          </a:p>
          <a:p>
            <a:r>
              <a:rPr lang="fr-FR" dirty="0">
                <a:sym typeface="+mn-ea"/>
              </a:rPr>
              <a:t>T</a:t>
            </a:r>
            <a:r>
              <a:rPr dirty="0">
                <a:sym typeface="+mn-ea"/>
              </a:rPr>
              <a:t>raitement étiologique</a:t>
            </a:r>
            <a:endParaRPr dirty="0">
              <a:sym typeface="+mn-ea"/>
            </a:endParaRPr>
          </a:p>
          <a:p>
            <a:endParaRPr dirty="0">
              <a:sym typeface="+mn-ea"/>
            </a:endParaRPr>
          </a:p>
          <a:p>
            <a:r>
              <a:rPr lang="fr-FR" dirty="0">
                <a:sym typeface="+mn-ea"/>
              </a:rPr>
              <a:t>Prévention et traitement des causes infectieuses prédominantes en Afrique</a:t>
            </a:r>
            <a:endParaRPr dirty="0"/>
          </a:p>
          <a:p>
            <a:endParaRPr dirty="0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 b="1" dirty="0">
                <a:sym typeface="+mn-ea"/>
              </a:rPr>
              <a:t>Chirurgie du péricarde en Afrique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FR" altLang="en-US"/>
              <a:t>Polymorphisme clinique</a:t>
            </a:r>
            <a:endParaRPr lang="en-US"/>
          </a:p>
          <a:p>
            <a:r>
              <a:rPr lang="fr-FR" altLang="en-US"/>
              <a:t>F</a:t>
            </a:r>
            <a:r>
              <a:rPr lang="en-US"/>
              <a:t>ormes aiguës sans épanchement intrapéricardique (péricardite sèche)</a:t>
            </a:r>
            <a:r>
              <a:rPr lang="fr-FR" altLang="en-US"/>
              <a:t> </a:t>
            </a:r>
            <a:endParaRPr lang="fr-FR" altLang="en-US"/>
          </a:p>
          <a:p>
            <a:pPr marL="0" indent="0">
              <a:buNone/>
            </a:pPr>
            <a:endParaRPr lang="en-US"/>
          </a:p>
          <a:p>
            <a:r>
              <a:rPr lang="fr-FR" altLang="en-US">
                <a:sym typeface="+mn-ea"/>
              </a:rPr>
              <a:t>F</a:t>
            </a:r>
            <a:r>
              <a:rPr lang="en-US">
                <a:sym typeface="+mn-ea"/>
              </a:rPr>
              <a:t>ormes aiguës avec</a:t>
            </a:r>
            <a:r>
              <a:rPr lang="fr-FR" altLang="en-US">
                <a:sym typeface="+mn-ea"/>
              </a:rPr>
              <a:t> </a:t>
            </a:r>
            <a:r>
              <a:rPr lang="en-US"/>
              <a:t>épanchement (péricardite liquidienne</a:t>
            </a:r>
            <a:r>
              <a:rPr lang="fr-FR" altLang="en-US"/>
              <a:t>/tamponnade</a:t>
            </a:r>
            <a:r>
              <a:rPr lang="en-US"/>
              <a:t>)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fr-FR" altLang="en-US"/>
              <a:t>F</a:t>
            </a:r>
            <a:r>
              <a:rPr lang="en-US"/>
              <a:t>ormes chroniques </a:t>
            </a:r>
            <a:r>
              <a:rPr lang="en-US" b="1"/>
              <a:t>fibrosantes ou calcifiantes </a:t>
            </a:r>
            <a:r>
              <a:rPr lang="en-US"/>
              <a:t>avec gêne au remplissage ventriculaire (péricardite</a:t>
            </a:r>
            <a:r>
              <a:rPr lang="fr-FR" altLang="en-US"/>
              <a:t> </a:t>
            </a:r>
            <a:r>
              <a:rPr lang="en-US"/>
              <a:t>chronique constrictive)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en-US"/>
            </a:br>
            <a:r>
              <a:rPr lang="en-US" b="1">
                <a:sym typeface="+mn-ea"/>
              </a:rPr>
              <a:t>Anatomie et fonctions du péricarde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20000"/>
          </a:bodyPr>
          <a:p>
            <a:r>
              <a:rPr lang="en-US">
                <a:sym typeface="+mn-ea"/>
              </a:rPr>
              <a:t>une cavité virtuelle</a:t>
            </a:r>
            <a:endParaRPr lang="en-US"/>
          </a:p>
          <a:p>
            <a:r>
              <a:rPr lang="en-US"/>
              <a:t>un sac</a:t>
            </a:r>
            <a:r>
              <a:rPr lang="fr-FR" altLang="en-US"/>
              <a:t> </a:t>
            </a:r>
            <a:r>
              <a:rPr lang="en-US"/>
              <a:t>fibreux conique qui contient le cœur et la racine des gros vaisseaux (péricarde</a:t>
            </a:r>
            <a:r>
              <a:rPr lang="fr-FR" altLang="en-US"/>
              <a:t> </a:t>
            </a:r>
            <a:r>
              <a:rPr lang="en-US"/>
              <a:t>pariétal)</a:t>
            </a:r>
            <a:endParaRPr lang="en-US"/>
          </a:p>
          <a:p>
            <a:r>
              <a:rPr lang="en-US"/>
              <a:t>sac en continuité avec une membrane séreuse qui recouvre la totalité</a:t>
            </a:r>
            <a:r>
              <a:rPr lang="fr-FR" altLang="en-US"/>
              <a:t> </a:t>
            </a:r>
            <a:r>
              <a:rPr lang="en-US"/>
              <a:t>du myocarde des quatre cavités (péricarde viscéral ou épicarde)</a:t>
            </a:r>
            <a:endParaRPr lang="en-US"/>
          </a:p>
          <a:p>
            <a:r>
              <a:rPr lang="en-US"/>
              <a:t>La ligne de</a:t>
            </a:r>
            <a:r>
              <a:rPr lang="fr-FR" altLang="en-US"/>
              <a:t> </a:t>
            </a:r>
            <a:r>
              <a:rPr lang="en-US"/>
              <a:t>réflexion des feuillets pariétal et viscéral est située à 2 cm au-dessus des</a:t>
            </a:r>
            <a:r>
              <a:rPr lang="fr-FR" altLang="en-US"/>
              <a:t> </a:t>
            </a:r>
            <a:r>
              <a:rPr lang="en-US"/>
              <a:t>anneaux aortique et pulmonaire.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148" name="Picture 20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673850" y="2433955"/>
            <a:ext cx="417703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en-US" b="1">
                <a:sym typeface="+mn-ea"/>
              </a:rPr>
              <a:t>Fonctions du péricarde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fr-FR" altLang="en-US"/>
              <a:t> </a:t>
            </a:r>
            <a:r>
              <a:rPr lang="fr-FR" altLang="en-US" b="1" u="sng"/>
              <a:t>Fonctions mécaniques</a:t>
            </a:r>
            <a:endParaRPr lang="en-US"/>
          </a:p>
          <a:p>
            <a:r>
              <a:rPr lang="en-US"/>
              <a:t>protection du cœur contre les infections médiastinales </a:t>
            </a:r>
            <a:endParaRPr lang="en-US"/>
          </a:p>
          <a:p>
            <a:r>
              <a:rPr lang="en-US"/>
              <a:t>maintien dans une position  (évite les torsions) </a:t>
            </a:r>
            <a:endParaRPr lang="en-US"/>
          </a:p>
          <a:p>
            <a:pPr marL="0" indent="0">
              <a:buNone/>
            </a:pPr>
            <a:r>
              <a:rPr lang="fr-FR" altLang="en-US"/>
              <a:t> </a:t>
            </a:r>
            <a:r>
              <a:rPr lang="fr-FR" altLang="en-US" b="1" u="sng"/>
              <a:t>Fonctions </a:t>
            </a:r>
            <a:r>
              <a:rPr lang="en-US" b="1" u="sng"/>
              <a:t>hémodynamiques </a:t>
            </a:r>
            <a:endParaRPr lang="en-US"/>
          </a:p>
          <a:p>
            <a:r>
              <a:rPr lang="en-US"/>
              <a:t>prévention d’une dilatation excessive aiguë du cœur </a:t>
            </a:r>
            <a:endParaRPr lang="en-US"/>
          </a:p>
          <a:p>
            <a:r>
              <a:rPr lang="en-US"/>
              <a:t>optimisation des relations volume/pression intracavitaires </a:t>
            </a:r>
            <a:endParaRPr lang="en-US"/>
          </a:p>
          <a:p>
            <a:r>
              <a:rPr lang="en-US"/>
              <a:t>effet sur les interactions des deux ventricules et leur couplage diastolique.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endParaRPr lang="fr-FR" altLang="en-US" b="1" dirty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fr-FR" altLang="en-US" b="1" u="sng"/>
              <a:t>Etiopathogénie</a:t>
            </a:r>
            <a:endParaRPr lang="fr-FR" altLang="en-US" b="1" u="sng"/>
          </a:p>
          <a:p>
            <a:r>
              <a:rPr lang="fr-FR" altLang="en-US"/>
              <a:t>inflammation aiguë des deux feuillets (pariétal et viscéral) de la séreuse péricardique. </a:t>
            </a:r>
            <a:endParaRPr lang="fr-FR" altLang="en-US"/>
          </a:p>
          <a:p>
            <a:r>
              <a:rPr lang="fr-FR" altLang="en-US"/>
              <a:t>réaction inflammatoire  médiée par les cytokines (comme les interleukines ou le tumor necrosis factor). </a:t>
            </a:r>
            <a:endParaRPr lang="fr-FR" altLang="en-US"/>
          </a:p>
          <a:p>
            <a:r>
              <a:rPr lang="fr-FR" altLang="en-US"/>
              <a:t> constitution d’un épanchement exsudatif </a:t>
            </a:r>
            <a:endParaRPr lang="fr-FR" altLang="en-US"/>
          </a:p>
          <a:p>
            <a:r>
              <a:rPr lang="fr-FR" altLang="en-US"/>
              <a:t>une compression des cavités cardiaques </a:t>
            </a:r>
            <a:r>
              <a:rPr lang="fr-FR" altLang="en-US">
                <a:sym typeface="+mn-ea"/>
              </a:rPr>
              <a:t>droites</a:t>
            </a:r>
            <a:endParaRPr lang="fr-FR" altLang="en-US"/>
          </a:p>
          <a:p>
            <a:r>
              <a:rPr lang="fr-FR" altLang="en-US"/>
              <a:t>tamponnade</a:t>
            </a:r>
            <a:endParaRPr lang="fr-F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br>
              <a:rPr lang="fr-FR" alt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fr-FR" altLang="en-US" b="1" u="sng"/>
              <a:t>Liquides</a:t>
            </a:r>
            <a:endParaRPr lang="fr-FR" altLang="en-US" b="1" u="sng"/>
          </a:p>
          <a:p>
            <a:r>
              <a:rPr lang="fr-FR" altLang="en-US"/>
              <a:t>sereux</a:t>
            </a:r>
            <a:endParaRPr lang="fr-FR" altLang="en-US"/>
          </a:p>
          <a:p>
            <a:r>
              <a:rPr lang="fr-FR" altLang="en-US"/>
              <a:t>purulent ou piriforme</a:t>
            </a:r>
            <a:endParaRPr lang="fr-FR" altLang="en-US"/>
          </a:p>
          <a:p>
            <a:r>
              <a:rPr lang="fr-FR" altLang="en-US"/>
              <a:t>sang </a:t>
            </a:r>
            <a:endParaRPr lang="fr-FR" altLang="en-US"/>
          </a:p>
          <a:p>
            <a:r>
              <a:rPr lang="fr-FR" altLang="en-US"/>
              <a:t>chyleux</a:t>
            </a:r>
            <a:endParaRPr lang="fr-FR" altLang="en-US"/>
          </a:p>
          <a:p>
            <a:r>
              <a:rPr lang="fr-FR" altLang="en-US"/>
              <a:t>néoplasique</a:t>
            </a:r>
            <a:endParaRPr lang="fr-F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b="1" dirty="0">
                <a:sym typeface="+mn-ea"/>
              </a:rPr>
              <a:t>Péricardites aigues liquidiennes</a:t>
            </a:r>
            <a:br>
              <a:rPr lang="fr-FR" alt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fr-FR" altLang="en-US" b="1" u="sng"/>
              <a:t>Etiologies</a:t>
            </a:r>
            <a:endParaRPr lang="fr-FR" altLang="en-US"/>
          </a:p>
          <a:p>
            <a:pPr>
              <a:buFont typeface="Wingdings" panose="05000000000000000000" charset="0"/>
              <a:buChar char="§"/>
            </a:pPr>
            <a:r>
              <a:rPr lang="fr-FR" altLang="en-US"/>
              <a:t>infectieuses dominées chez les adultes par </a:t>
            </a:r>
            <a:r>
              <a:rPr lang="fr-FR" altLang="en-US" b="1">
                <a:solidFill>
                  <a:srgbClr val="FF0000"/>
                </a:solidFill>
              </a:rPr>
              <a:t>la tuberculose</a:t>
            </a:r>
            <a:endParaRPr lang="fr-FR" altLang="en-US"/>
          </a:p>
          <a:p>
            <a:pPr marL="0" indent="0">
              <a:buFont typeface="Wingdings" panose="05000000000000000000" charset="0"/>
              <a:buNone/>
            </a:pPr>
            <a:r>
              <a:rPr lang="fr-FR" altLang="en-US"/>
              <a:t> et chez les enfants par les infections bactériennes pulmonaires (sytaphylocoques, pneumocoques), par les infections virales rarement parasitaires (amibiennes)</a:t>
            </a:r>
            <a:endParaRPr lang="fr-FR" altLang="en-US"/>
          </a:p>
          <a:p>
            <a:pPr marL="0" indent="0">
              <a:buFont typeface="Wingdings" panose="05000000000000000000" charset="0"/>
              <a:buNone/>
            </a:pPr>
            <a:endParaRPr lang="fr-FR" altLang="en-US"/>
          </a:p>
          <a:p>
            <a:pPr>
              <a:buFont typeface="Wingdings" panose="05000000000000000000" charset="0"/>
              <a:buChar char="§"/>
            </a:pPr>
            <a:r>
              <a:rPr lang="fr-FR" altLang="en-US"/>
              <a:t>Traumatiques et iatrogenes (thorax chirurgie et cathétérisme)</a:t>
            </a:r>
            <a:endParaRPr lang="fr-FR" altLang="en-US"/>
          </a:p>
          <a:p>
            <a:pPr marL="0" indent="0">
              <a:buFont typeface="Wingdings" panose="05000000000000000000" charset="0"/>
              <a:buNone/>
            </a:pPr>
            <a:endParaRPr lang="fr-FR" altLang="en-US"/>
          </a:p>
          <a:p>
            <a:pPr>
              <a:buFont typeface="Wingdings" panose="05000000000000000000" charset="0"/>
              <a:buChar char="§"/>
            </a:pPr>
            <a:r>
              <a:rPr lang="fr-FR" altLang="en-US"/>
              <a:t>Inflammatoires ( </a:t>
            </a:r>
            <a:r>
              <a:rPr lang="fr-FR" altLang="en-US" b="1"/>
              <a:t>RAA</a:t>
            </a:r>
            <a:r>
              <a:rPr lang="fr-FR" altLang="en-US"/>
              <a:t>, Dressler, maladies de systeme)</a:t>
            </a:r>
            <a:endParaRPr lang="fr-FR" altLang="en-US"/>
          </a:p>
          <a:p>
            <a:pPr marL="0" indent="0">
              <a:buFont typeface="Wingdings" panose="05000000000000000000" charset="0"/>
              <a:buNone/>
            </a:pPr>
            <a:endParaRPr lang="fr-F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altLang="en-US" b="1" dirty="0">
                <a:sym typeface="+mn-ea"/>
              </a:rPr>
              <a:t>Chirurgie du péricarde en Afrique</a:t>
            </a:r>
            <a:br>
              <a:rPr lang="fr-FR" altLang="en-US" b="1" dirty="0">
                <a:sym typeface="+mn-ea"/>
              </a:rPr>
            </a:br>
            <a:r>
              <a:rPr lang="fr-FR" altLang="en-US" sz="4000" b="1" dirty="0">
                <a:sym typeface="+mn-ea"/>
              </a:rPr>
              <a:t>Péricardites aigues liquidiennes: bases du drainage</a:t>
            </a:r>
            <a:br>
              <a:rPr lang="fr-FR" altLang="en-US" sz="4000">
                <a:sym typeface="+mn-ea"/>
              </a:rPr>
            </a:br>
            <a:endParaRPr lang="en-US" sz="400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Topographie: Aire cardiaque surface quadrilatère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Pt sup droit : 2</a:t>
            </a:r>
            <a:r>
              <a:rPr lang="fr-FR" b="1" kern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ème</a:t>
            </a:r>
            <a:r>
              <a:rPr lang="fr-FR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 EIC à 1cm du sternum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Pt sup G: 2</a:t>
            </a:r>
            <a:r>
              <a:rPr lang="fr-FR" b="1" kern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ème</a:t>
            </a:r>
            <a:r>
              <a:rPr lang="fr-FR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 EIC à 2cm du sternum.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Pt inf droit: 5</a:t>
            </a:r>
            <a:r>
              <a:rPr lang="fr-FR" b="1" kern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ème</a:t>
            </a:r>
            <a:r>
              <a:rPr lang="fr-FR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 EIC à 2 cm 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sym typeface="+mn-ea"/>
              </a:rPr>
              <a:t>Pt inf G: 6 EIC à 8 cm 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172" name="Picture 11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847205" y="1943735"/>
            <a:ext cx="3917315" cy="423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9368</Words>
  <Application>WPS Presentation</Application>
  <PresentationFormat>Widescreen</PresentationFormat>
  <Paragraphs>323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SimSun</vt:lpstr>
      <vt:lpstr>Wingdings</vt:lpstr>
      <vt:lpstr>Wingdings</vt:lpstr>
      <vt:lpstr>Arial Black</vt:lpstr>
      <vt:lpstr>Tahoma</vt:lpstr>
      <vt:lpstr>Calibri Light</vt:lpstr>
      <vt:lpstr>Calibri</vt:lpstr>
      <vt:lpstr>Microsoft YaHei</vt:lpstr>
      <vt:lpstr>Arial Unicode MS</vt:lpstr>
      <vt:lpstr>Office Theme</vt:lpstr>
      <vt:lpstr>Chirurgie du péricarde en Afrique: etat des lieux, nouveaux défis et perspectives</vt:lpstr>
      <vt:lpstr>Chirurgie du péricarde en Afrique Introduction </vt:lpstr>
      <vt:lpstr>Chirurgie du péricarde en Afrique</vt:lpstr>
      <vt:lpstr>Chirurgie du péricarde en Afrique Anatomie et fonctions du péricarde </vt:lpstr>
      <vt:lpstr>Chirurgie du péricarde en Afrique Fonctions du péricarde </vt:lpstr>
      <vt:lpstr>Chirurgie du péricarde en Afrique Péricardites aigues liquidiennes</vt:lpstr>
      <vt:lpstr>Chirurgie du péricarde en Afrique Péricardites aigues liquidiennes </vt:lpstr>
      <vt:lpstr>Chirurgie du péricarde en Afrique Péricardites aigues liquidiennes </vt:lpstr>
      <vt:lpstr>Chirurgie du péricarde en Afrique Péricardites aigues liquidiennes: bases du drainage </vt:lpstr>
      <vt:lpstr>  Chirurgie du péricarde en Afrique Péricardites aigues liquidiennes: bases du drainage   </vt:lpstr>
      <vt:lpstr>Chirurgie du péricarde en Afrique Péricardites aigues liquidiennes</vt:lpstr>
      <vt:lpstr>Chirurgie du péricarde en Afrique Péricardites aigues liquidiennes</vt:lpstr>
      <vt:lpstr> Chirurgie du péricarde en Afrique Péricardites aigues liquidiennes </vt:lpstr>
      <vt:lpstr>Chirurgie du péricarde en Afrique Péricardites aigues liquidiennes</vt:lpstr>
      <vt:lpstr>Chirurgie du péricarde en Afrique Péricardites aigues liquidiennes</vt:lpstr>
      <vt:lpstr>Chirurgie du péricarde en Afrique Péricardites aigues liquidiennes </vt:lpstr>
      <vt:lpstr>Chirurgie du péricarde en Afrique Péricardites aigues liquidiennes</vt:lpstr>
      <vt:lpstr>Chirurgie du péricarde en Afrique Péricardites chroniques constrictives</vt:lpstr>
      <vt:lpstr>Chirurgie du péricarde en Afrique Péricardites chroniques constrictives </vt:lpstr>
      <vt:lpstr>Chirurgie du péricarde en Afrique Péricardites chroniques constrictives </vt:lpstr>
      <vt:lpstr>Chirurgie du péricarde en Afrique Péricardites chroniques constrictives</vt:lpstr>
      <vt:lpstr>Chirurgie du péricarde en Afrique Péricardites chroniques constrictives </vt:lpstr>
      <vt:lpstr> Chirurgie du péricarde en Afrique Péricardites chroniques constrictives </vt:lpstr>
      <vt:lpstr> Chirurgie du péricarde en Afrique Péricardites chroniques constrictives </vt:lpstr>
      <vt:lpstr>Chirurgie du péricarde en Afrique Péricardites chroniques constrictives</vt:lpstr>
      <vt:lpstr>Chirurgie du péricarde en Afrique Péricardites chroniques constrictives </vt:lpstr>
      <vt:lpstr>Chirurgie du péricarde en Afrique Péricardites chroniques constrictives </vt:lpstr>
      <vt:lpstr> Chirurgie du péricarde en Afrique Péricardites chroniques constrictives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Chirurgie du péricarde en Afrique: etat des lieux, nouveuax défis etperspectives</dc:title>
  <dc:creator>EGOV-C265</dc:creator>
  <cp:lastModifiedBy>EGOV-C265</cp:lastModifiedBy>
  <cp:revision>75</cp:revision>
  <dcterms:created xsi:type="dcterms:W3CDTF">2021-10-24T17:00:00Z</dcterms:created>
  <dcterms:modified xsi:type="dcterms:W3CDTF">2021-10-27T16:08:12Z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